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0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B31C0-8D29-4A0E-B01A-74423A39E933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751DF-416F-426A-BE86-8C9CA0E40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11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751DF-416F-426A-BE86-8C9CA0E4007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94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4B2E20-62B6-4264-A132-58301B241178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BD4530-A6B4-4F9A-BAF8-3B50A3934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2E20-62B6-4264-A132-58301B241178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D4530-A6B4-4F9A-BAF8-3B50A3934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2E20-62B6-4264-A132-58301B241178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D4530-A6B4-4F9A-BAF8-3B50A3934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5925"/>
            <a:ext cx="7772400" cy="501676"/>
          </a:xfrm>
        </p:spPr>
        <p:txBody>
          <a:bodyPr lIns="84664" tIns="42332" rIns="84664" bIns="42332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1447800"/>
            <a:ext cx="7772400" cy="4114800"/>
          </a:xfrm>
        </p:spPr>
        <p:txBody>
          <a:bodyPr lIns="84664" tIns="42332" rIns="84664" bIns="42332"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lIns="84664" tIns="42332" rIns="84664" bIns="42332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lIns="84664" tIns="42332" rIns="84664" bIns="42332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lIns="84664" tIns="42332" rIns="84664" bIns="42332"/>
          <a:lstStyle>
            <a:lvl1pPr>
              <a:defRPr/>
            </a:lvl1pPr>
          </a:lstStyle>
          <a:p>
            <a:pPr>
              <a:defRPr/>
            </a:pPr>
            <a:fld id="{71B3CC2C-067E-42BF-BA22-D59D43139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76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2E20-62B6-4264-A132-58301B241178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D4530-A6B4-4F9A-BAF8-3B50A393475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2E20-62B6-4264-A132-58301B241178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D4530-A6B4-4F9A-BAF8-3B50A393475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2E20-62B6-4264-A132-58301B241178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D4530-A6B4-4F9A-BAF8-3B50A39347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2E20-62B6-4264-A132-58301B241178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D4530-A6B4-4F9A-BAF8-3B50A39347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2E20-62B6-4264-A132-58301B241178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D4530-A6B4-4F9A-BAF8-3B50A393475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2E20-62B6-4264-A132-58301B241178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D4530-A6B4-4F9A-BAF8-3B50A3934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4B2E20-62B6-4264-A132-58301B241178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D4530-A6B4-4F9A-BAF8-3B50A39347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4B2E20-62B6-4264-A132-58301B241178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BD4530-A6B4-4F9A-BAF8-3B50A393475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4B2E20-62B6-4264-A132-58301B241178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BD4530-A6B4-4F9A-BAF8-3B50A39347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918648" cy="2693045"/>
          </a:xfrm>
        </p:spPr>
        <p:txBody>
          <a:bodyPr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Направления работ </a:t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ПК-3 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ТК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482</a:t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7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7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Годовое собрание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ТК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482 25.10.2022</a:t>
            </a:r>
            <a:endParaRPr lang="ru-RU" sz="2700" dirty="0">
              <a:solidFill>
                <a:schemeClr val="accent4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67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8" y="991269"/>
            <a:ext cx="9036496" cy="5087547"/>
          </a:xfrm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sz="2200" dirty="0" smtClean="0"/>
              <a:t>Развитие </a:t>
            </a:r>
            <a:r>
              <a:rPr lang="ru-RU" sz="2200" dirty="0" err="1" smtClean="0"/>
              <a:t>СРРПП</a:t>
            </a:r>
            <a:r>
              <a:rPr lang="ru-RU" sz="2200" dirty="0" smtClean="0"/>
              <a:t> как комплекса ГОСТ Р (статус межгосударственных стандартов пока не меняется)</a:t>
            </a:r>
          </a:p>
          <a:p>
            <a:pPr>
              <a:lnSpc>
                <a:spcPct val="110000"/>
              </a:lnSpc>
            </a:pPr>
            <a:r>
              <a:rPr lang="ru-RU" sz="2200" dirty="0" smtClean="0"/>
              <a:t>Отражение </a:t>
            </a:r>
            <a:r>
              <a:rPr lang="ru-RU" sz="2200" dirty="0" smtClean="0"/>
              <a:t>в стандартах </a:t>
            </a:r>
            <a:r>
              <a:rPr lang="ru-RU" sz="2200" dirty="0" err="1" smtClean="0"/>
              <a:t>СРПП</a:t>
            </a:r>
            <a:r>
              <a:rPr lang="ru-RU" sz="2200" dirty="0" smtClean="0"/>
              <a:t> основ системной инженерии </a:t>
            </a:r>
            <a:r>
              <a:rPr lang="ru-RU" sz="2200" dirty="0" smtClean="0"/>
              <a:t>( с учетом ГОСТ </a:t>
            </a:r>
            <a:r>
              <a:rPr lang="ru-RU" sz="2200" dirty="0"/>
              <a:t>Р ИСО/</a:t>
            </a:r>
            <a:r>
              <a:rPr lang="ru-RU" sz="2200" dirty="0" err="1"/>
              <a:t>МЭК</a:t>
            </a:r>
            <a:r>
              <a:rPr lang="ru-RU" sz="2200" dirty="0"/>
              <a:t> </a:t>
            </a:r>
            <a:r>
              <a:rPr lang="ru-RU" sz="2200" dirty="0" smtClean="0"/>
              <a:t>15288 </a:t>
            </a:r>
            <a:r>
              <a:rPr lang="ru-RU" sz="2200" dirty="0"/>
              <a:t>и </a:t>
            </a:r>
            <a:r>
              <a:rPr lang="ru-RU" sz="2200" dirty="0" smtClean="0"/>
              <a:t>положений других нормативно-методических документов)</a:t>
            </a:r>
            <a:endParaRPr lang="ru-RU" sz="2200" dirty="0" smtClean="0"/>
          </a:p>
          <a:p>
            <a:pPr>
              <a:lnSpc>
                <a:spcPct val="110000"/>
              </a:lnSpc>
            </a:pPr>
            <a:r>
              <a:rPr lang="ru-RU" sz="2200" dirty="0" smtClean="0"/>
              <a:t>Пересмотр групп </a:t>
            </a:r>
            <a:r>
              <a:rPr lang="ru-RU" sz="2200" dirty="0" smtClean="0"/>
              <a:t>стандартов, </a:t>
            </a:r>
            <a:r>
              <a:rPr lang="ru-RU" sz="2200" dirty="0" smtClean="0"/>
              <a:t>объектов и аспектов стандартизации с учетом </a:t>
            </a:r>
            <a:r>
              <a:rPr lang="ru-RU" sz="2200" dirty="0" err="1" smtClean="0"/>
              <a:t>цифровизации</a:t>
            </a:r>
            <a:r>
              <a:rPr lang="ru-RU" sz="2200" dirty="0" smtClean="0"/>
              <a:t> экономики и </a:t>
            </a:r>
            <a:r>
              <a:rPr lang="ru-RU" sz="2200" dirty="0" smtClean="0"/>
              <a:t>автоматизированных </a:t>
            </a:r>
            <a:r>
              <a:rPr lang="ru-RU" sz="2200" dirty="0" smtClean="0"/>
              <a:t>технологий управления жизненным циклом (ЖЦ), в частности, учет положений ГОСТ </a:t>
            </a:r>
            <a:r>
              <a:rPr lang="ru-RU" sz="2200" dirty="0"/>
              <a:t>Р 56135 и ГОСТ Р </a:t>
            </a:r>
            <a:r>
              <a:rPr lang="ru-RU" sz="2200" dirty="0" smtClean="0"/>
              <a:t>56136 по управлению процессами ЖЦ </a:t>
            </a:r>
            <a:r>
              <a:rPr lang="ru-RU" sz="2200" dirty="0" err="1" smtClean="0"/>
              <a:t>ПВН</a:t>
            </a:r>
            <a:endParaRPr lang="ru-RU" sz="2200" dirty="0" smtClean="0"/>
          </a:p>
          <a:p>
            <a:pPr>
              <a:lnSpc>
                <a:spcPct val="110000"/>
              </a:lnSpc>
            </a:pPr>
            <a:r>
              <a:rPr lang="ru-RU" sz="2200" dirty="0" smtClean="0"/>
              <a:t>Увязка стандартов </a:t>
            </a:r>
            <a:r>
              <a:rPr lang="ru-RU" sz="2200" dirty="0" err="1"/>
              <a:t>СРПП</a:t>
            </a:r>
            <a:r>
              <a:rPr lang="ru-RU" sz="2200" dirty="0"/>
              <a:t> </a:t>
            </a:r>
            <a:r>
              <a:rPr lang="ru-RU" sz="2200" dirty="0" smtClean="0"/>
              <a:t>с другими комплексами стандартов </a:t>
            </a:r>
            <a:r>
              <a:rPr lang="ru-RU" sz="2200" dirty="0" smtClean="0"/>
              <a:t>в области </a:t>
            </a:r>
            <a:r>
              <a:rPr lang="ru-RU" sz="2200" dirty="0" smtClean="0"/>
              <a:t>организации работ и технологий, применяемых в машиностроении</a:t>
            </a:r>
            <a:endParaRPr lang="ru-RU" sz="2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19115"/>
            <a:ext cx="8579296" cy="445589"/>
          </a:xfrm>
        </p:spPr>
        <p:txBody>
          <a:bodyPr vert="horz" wrap="square" lIns="84664" tIns="42332" rIns="84664" bIns="42332" rtlCol="0" anchor="ctr">
            <a:sp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lnSpc>
                <a:spcPct val="90000"/>
              </a:lnSpc>
            </a:pP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Концепция развития системы </a:t>
            </a:r>
            <a:r>
              <a:rPr lang="ru-RU" sz="2600" dirty="0" err="1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СРПП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Р)</a:t>
            </a:r>
          </a:p>
        </p:txBody>
      </p:sp>
    </p:spTree>
    <p:extLst>
      <p:ext uri="{BB962C8B-B14F-4D97-AF65-F5344CB8AC3E}">
        <p14:creationId xmlns:p14="http://schemas.microsoft.com/office/powerpoint/2010/main" val="8227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188640"/>
            <a:ext cx="9073008" cy="805688"/>
          </a:xfrm>
          <a:extLst/>
        </p:spPr>
        <p:txBody>
          <a:bodyPr vert="horz" wrap="square" lIns="84664" tIns="42332" rIns="84664" bIns="42332" rtlCol="0" anchor="ctr">
            <a:sp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lnSpc>
                <a:spcPct val="90000"/>
              </a:lnSpc>
            </a:pP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Основанная на моделях системная инженерия</a:t>
            </a:r>
            <a:b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MBSE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2600" dirty="0">
              <a:solidFill>
                <a:schemeClr val="accent4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Рисунок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48880"/>
            <a:ext cx="6210619" cy="4081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0" name="Объект 2"/>
          <p:cNvSpPr txBox="1">
            <a:spLocks/>
          </p:cNvSpPr>
          <p:nvPr/>
        </p:nvSpPr>
        <p:spPr>
          <a:xfrm>
            <a:off x="107504" y="998017"/>
            <a:ext cx="8928992" cy="4129675"/>
          </a:xfrm>
          <a:prstGeom prst="rect">
            <a:avLst/>
          </a:prstGeom>
        </p:spPr>
        <p:txBody>
          <a:bodyPr vert="horz" lIns="84664" tIns="42332" rIns="84664" bIns="42332">
            <a:sp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20000"/>
              </a:lnSpc>
            </a:pPr>
            <a:r>
              <a:rPr lang="ru-RU" sz="1800" dirty="0" smtClean="0"/>
              <a:t>Методология </a:t>
            </a:r>
            <a:r>
              <a:rPr lang="en-US" sz="1800" dirty="0" err="1" smtClean="0"/>
              <a:t>MBSE</a:t>
            </a:r>
            <a:r>
              <a:rPr lang="en-US" sz="1800" dirty="0" smtClean="0"/>
              <a:t> </a:t>
            </a:r>
            <a:r>
              <a:rPr lang="ru-RU" sz="1800" dirty="0" smtClean="0"/>
              <a:t>предусматривает междисциплинарный системный подход </a:t>
            </a:r>
            <a:r>
              <a:rPr lang="ru-RU" sz="1800" dirty="0"/>
              <a:t>к управлению созданием, производством и эксплуатацией машиностроительной продукции на протяжении </a:t>
            </a:r>
            <a:r>
              <a:rPr lang="ru-RU" sz="1800" dirty="0" smtClean="0"/>
              <a:t>ЖЦ </a:t>
            </a:r>
            <a:r>
              <a:rPr lang="ru-RU" sz="1800" dirty="0"/>
              <a:t>каждого образца вплоть до </a:t>
            </a:r>
            <a:r>
              <a:rPr lang="ru-RU" sz="1800" dirty="0" smtClean="0"/>
              <a:t>утилизации с применением технологий управления ЖЦ для:</a:t>
            </a:r>
            <a:endParaRPr lang="ru-RU" sz="1800" dirty="0"/>
          </a:p>
          <a:p>
            <a:pPr marL="109728" indent="0">
              <a:lnSpc>
                <a:spcPct val="120000"/>
              </a:lnSpc>
              <a:buNone/>
            </a:pPr>
            <a:r>
              <a:rPr lang="ru-RU" sz="1400" dirty="0"/>
              <a:t>- анализа проблем </a:t>
            </a:r>
            <a:r>
              <a:rPr lang="ru-RU" sz="1400" dirty="0" smtClean="0"/>
              <a:t>потребителей </a:t>
            </a:r>
            <a:br>
              <a:rPr lang="ru-RU" sz="1400" dirty="0" smtClean="0"/>
            </a:br>
            <a:r>
              <a:rPr lang="ru-RU" sz="1400" dirty="0" smtClean="0"/>
              <a:t>   и задания требований</a:t>
            </a:r>
            <a:endParaRPr lang="ru-RU" sz="1400" dirty="0"/>
          </a:p>
          <a:p>
            <a:pPr marL="109728" indent="0">
              <a:lnSpc>
                <a:spcPct val="120000"/>
              </a:lnSpc>
              <a:buNone/>
            </a:pPr>
            <a:r>
              <a:rPr lang="ru-RU" sz="1400" dirty="0"/>
              <a:t>- выбора технических </a:t>
            </a:r>
            <a:r>
              <a:rPr lang="ru-RU" sz="1400" dirty="0" smtClean="0"/>
              <a:t>решений </a:t>
            </a:r>
            <a:br>
              <a:rPr lang="ru-RU" sz="1400" dirty="0" smtClean="0"/>
            </a:br>
            <a:r>
              <a:rPr lang="ru-RU" sz="1400" dirty="0" smtClean="0"/>
              <a:t>   </a:t>
            </a:r>
            <a:r>
              <a:rPr lang="ru-RU" sz="1400" dirty="0"/>
              <a:t>и</a:t>
            </a:r>
            <a:r>
              <a:rPr lang="ru-RU" sz="1400" dirty="0" smtClean="0"/>
              <a:t> их реализации</a:t>
            </a:r>
            <a:endParaRPr lang="ru-RU" sz="1400" dirty="0"/>
          </a:p>
          <a:p>
            <a:pPr marL="109728" indent="0">
              <a:lnSpc>
                <a:spcPct val="120000"/>
              </a:lnSpc>
              <a:buNone/>
            </a:pPr>
            <a:r>
              <a:rPr lang="ru-RU" sz="1400" dirty="0"/>
              <a:t>- сертификации </a:t>
            </a:r>
            <a:r>
              <a:rPr lang="ru-RU" sz="1400" dirty="0" smtClean="0"/>
              <a:t>на соответствие </a:t>
            </a:r>
            <a:br>
              <a:rPr lang="ru-RU" sz="1400" dirty="0" smtClean="0"/>
            </a:br>
            <a:r>
              <a:rPr lang="ru-RU" sz="1400" dirty="0" smtClean="0"/>
              <a:t>   </a:t>
            </a:r>
            <a:r>
              <a:rPr lang="ru-RU" sz="1400" dirty="0" smtClean="0"/>
              <a:t>заданным </a:t>
            </a:r>
            <a:r>
              <a:rPr lang="ru-RU" sz="1400" dirty="0" smtClean="0"/>
              <a:t>требованиям </a:t>
            </a:r>
            <a:endParaRPr lang="ru-RU" sz="1400" dirty="0"/>
          </a:p>
          <a:p>
            <a:pPr marL="109728" indent="0">
              <a:lnSpc>
                <a:spcPct val="120000"/>
              </a:lnSpc>
              <a:buNone/>
            </a:pPr>
            <a:r>
              <a:rPr lang="ru-RU" sz="1400" dirty="0" smtClean="0"/>
              <a:t>- обеспечения эксплуатации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ru-RU" sz="1400" dirty="0" smtClean="0"/>
              <a:t>   и </a:t>
            </a:r>
            <a:r>
              <a:rPr lang="ru-RU" sz="1400" dirty="0"/>
              <a:t>утилизации </a:t>
            </a:r>
            <a:r>
              <a:rPr lang="ru-RU" sz="1400" dirty="0" smtClean="0"/>
              <a:t>образца </a:t>
            </a:r>
            <a:endParaRPr lang="ru-RU" sz="1400" dirty="0"/>
          </a:p>
          <a:p>
            <a:pPr>
              <a:lnSpc>
                <a:spcPct val="110000"/>
              </a:lnSpc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96901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32" y="188640"/>
            <a:ext cx="8604448" cy="445589"/>
          </a:xfrm>
        </p:spPr>
        <p:txBody>
          <a:bodyPr vert="horz" wrap="square" lIns="84664" tIns="42332" rIns="84664" bIns="42332" rtlCol="0" anchor="ctr">
            <a:sp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lnSpc>
                <a:spcPct val="90000"/>
              </a:lnSpc>
            </a:pP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Уточненная структура </a:t>
            </a:r>
            <a:r>
              <a:rPr lang="ru-RU" sz="2600" dirty="0" err="1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СРПП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(ГОСТ Р)</a:t>
            </a:r>
            <a:endParaRPr lang="ru-RU" sz="2600" dirty="0">
              <a:solidFill>
                <a:schemeClr val="accent4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7504" y="764704"/>
            <a:ext cx="8928992" cy="5138156"/>
          </a:xfrm>
          <a:prstGeom prst="rect">
            <a:avLst/>
          </a:prstGeom>
        </p:spPr>
        <p:txBody>
          <a:bodyPr vert="horz" lIns="84664" tIns="42332" rIns="84664" bIns="42332">
            <a:sp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sz="1800" b="1" dirty="0" smtClean="0"/>
              <a:t>Группы стандартов</a:t>
            </a:r>
            <a:endParaRPr lang="ru-RU" sz="1800" b="1" dirty="0"/>
          </a:p>
          <a:p>
            <a:pPr marL="109728" lvl="0" indent="0">
              <a:buNone/>
            </a:pPr>
            <a:r>
              <a:rPr lang="ru-RU" sz="1600" b="1" dirty="0"/>
              <a:t>0</a:t>
            </a:r>
            <a:r>
              <a:rPr lang="ru-RU" sz="1600" dirty="0"/>
              <a:t> Основные положения (общие понятия и требования)</a:t>
            </a:r>
          </a:p>
          <a:p>
            <a:pPr marL="109728" lvl="0" indent="0">
              <a:buNone/>
            </a:pPr>
            <a:r>
              <a:rPr lang="ru-RU" sz="1600" b="1" dirty="0"/>
              <a:t>1</a:t>
            </a:r>
            <a:r>
              <a:rPr lang="ru-RU" sz="1600" dirty="0"/>
              <a:t> Технологии управления процессами ЖЦ продукции</a:t>
            </a:r>
          </a:p>
          <a:p>
            <a:pPr marL="109728" lvl="0" indent="0">
              <a:buNone/>
            </a:pPr>
            <a:r>
              <a:rPr lang="ru-RU" sz="1600" b="1" dirty="0"/>
              <a:t>2</a:t>
            </a:r>
            <a:r>
              <a:rPr lang="ru-RU" sz="1600" dirty="0"/>
              <a:t> Порядок проведения работ на стадиях ЖЦ продукции</a:t>
            </a:r>
          </a:p>
          <a:p>
            <a:pPr marL="109728" lvl="0" indent="0">
              <a:buNone/>
            </a:pPr>
            <a:r>
              <a:rPr lang="ru-RU" sz="1600" b="1" dirty="0"/>
              <a:t>3</a:t>
            </a:r>
            <a:r>
              <a:rPr lang="ru-RU" sz="1600" dirty="0"/>
              <a:t> Прочие </a:t>
            </a:r>
            <a:r>
              <a:rPr lang="ru-RU" sz="1600" dirty="0" smtClean="0"/>
              <a:t>стандарты</a:t>
            </a:r>
          </a:p>
          <a:p>
            <a:r>
              <a:rPr lang="ru-RU" sz="1800" b="1" dirty="0" smtClean="0"/>
              <a:t>Технологии управления процессами ЖЦ (</a:t>
            </a:r>
            <a:r>
              <a:rPr lang="en-US" sz="1800" b="1" dirty="0" smtClean="0"/>
              <a:t>PLM)</a:t>
            </a:r>
            <a:endParaRPr lang="ru-RU" sz="1800" b="1" dirty="0" smtClean="0"/>
          </a:p>
          <a:p>
            <a:pPr marL="109728" indent="0">
              <a:buNone/>
            </a:pPr>
            <a:r>
              <a:rPr lang="ru-RU" sz="1500" dirty="0" smtClean="0"/>
              <a:t>- управление </a:t>
            </a:r>
            <a:r>
              <a:rPr lang="ru-RU" sz="1500" dirty="0"/>
              <a:t>требованиями </a:t>
            </a:r>
            <a:r>
              <a:rPr lang="ru-RU" sz="1500" dirty="0" smtClean="0"/>
              <a:t>(обоснование и распределение требований</a:t>
            </a:r>
            <a:r>
              <a:rPr lang="ru-RU" sz="1500" dirty="0"/>
              <a:t>,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   на разных уровнях управления, </a:t>
            </a:r>
            <a:r>
              <a:rPr lang="ru-RU" sz="1500" dirty="0"/>
              <a:t>контроль </a:t>
            </a:r>
            <a:r>
              <a:rPr lang="ru-RU" sz="1500" dirty="0" smtClean="0"/>
              <a:t>выполнения)</a:t>
            </a:r>
          </a:p>
          <a:p>
            <a:pPr marL="109728" indent="0">
              <a:buNone/>
            </a:pPr>
            <a:r>
              <a:rPr lang="ru-RU" sz="1500" dirty="0" smtClean="0"/>
              <a:t>- управление </a:t>
            </a:r>
            <a:r>
              <a:rPr lang="ru-RU" sz="1500" dirty="0"/>
              <a:t>конфигурацией </a:t>
            </a:r>
            <a:r>
              <a:rPr lang="ru-RU" sz="1500" dirty="0" smtClean="0"/>
              <a:t>изделий</a:t>
            </a:r>
          </a:p>
          <a:p>
            <a:pPr marL="109728" indent="0">
              <a:buNone/>
            </a:pPr>
            <a:r>
              <a:rPr lang="ru-RU" sz="1500" dirty="0" smtClean="0"/>
              <a:t>- управление </a:t>
            </a:r>
            <a:r>
              <a:rPr lang="ru-RU" sz="1500" dirty="0"/>
              <a:t>проектами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  (</a:t>
            </a:r>
            <a:r>
              <a:rPr lang="ru-RU" sz="1500" dirty="0"/>
              <a:t>планирование мероприятий и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  распределение ресурсов)</a:t>
            </a:r>
          </a:p>
          <a:p>
            <a:pPr marL="109728" indent="0">
              <a:buNone/>
            </a:pPr>
            <a:r>
              <a:rPr lang="ru-RU" sz="1500" dirty="0" smtClean="0"/>
              <a:t>- управление параметрами </a:t>
            </a:r>
            <a:br>
              <a:rPr lang="ru-RU" sz="1500" dirty="0" smtClean="0"/>
            </a:br>
            <a:r>
              <a:rPr lang="ru-RU" sz="1500" dirty="0" smtClean="0"/>
              <a:t>  системы технической эксплуатации</a:t>
            </a:r>
            <a:br>
              <a:rPr lang="ru-RU" sz="1500" dirty="0" smtClean="0"/>
            </a:br>
            <a:r>
              <a:rPr lang="ru-RU" sz="1500" dirty="0" smtClean="0"/>
              <a:t>  (интегрированная логистическая </a:t>
            </a:r>
            <a:br>
              <a:rPr lang="ru-RU" sz="1500" dirty="0" smtClean="0"/>
            </a:br>
            <a:r>
              <a:rPr lang="ru-RU" sz="1500" dirty="0" smtClean="0"/>
              <a:t>  поддержка)</a:t>
            </a:r>
          </a:p>
          <a:p>
            <a:pPr marL="109728" indent="0">
              <a:buNone/>
            </a:pPr>
            <a:r>
              <a:rPr lang="ru-RU" sz="1500" dirty="0" smtClean="0"/>
              <a:t>- информационная поддержка </a:t>
            </a:r>
            <a:r>
              <a:rPr lang="ru-RU" sz="1500" dirty="0" smtClean="0"/>
              <a:t>ЖЦ </a:t>
            </a:r>
            <a:br>
              <a:rPr lang="ru-RU" sz="1500" dirty="0" smtClean="0"/>
            </a:br>
            <a:r>
              <a:rPr lang="ru-RU" sz="1500" dirty="0" smtClean="0"/>
              <a:t>   (документация, данные, </a:t>
            </a:r>
            <a:br>
              <a:rPr lang="ru-RU" sz="1500" dirty="0" smtClean="0"/>
            </a:br>
            <a:r>
              <a:rPr lang="ru-RU" sz="1500" dirty="0" smtClean="0"/>
              <a:t>   информационные технологии)</a:t>
            </a:r>
            <a:endParaRPr lang="ru-RU" sz="1500" dirty="0" smtClean="0"/>
          </a:p>
        </p:txBody>
      </p:sp>
      <p:pic>
        <p:nvPicPr>
          <p:cNvPr id="3074" name="Рисунок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85"/>
          <a:stretch>
            <a:fillRect/>
          </a:stretch>
        </p:blipFill>
        <p:spPr bwMode="auto">
          <a:xfrm>
            <a:off x="4067944" y="3212976"/>
            <a:ext cx="5256585" cy="3384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483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4525963"/>
          </a:xfrm>
        </p:spPr>
        <p:txBody>
          <a:bodyPr>
            <a:noAutofit/>
          </a:bodyPr>
          <a:lstStyle/>
          <a:p>
            <a:r>
              <a:rPr lang="ru-RU" sz="1800" dirty="0" smtClean="0"/>
              <a:t>Приоритетное развитие </a:t>
            </a:r>
            <a:r>
              <a:rPr lang="ru-RU" sz="1800" dirty="0" err="1" smtClean="0"/>
              <a:t>СРПП</a:t>
            </a:r>
            <a:r>
              <a:rPr lang="ru-RU" sz="1800" dirty="0" smtClean="0"/>
              <a:t> как системы национальных стандартов (не затрагивая межгосударственные)</a:t>
            </a:r>
          </a:p>
          <a:p>
            <a:r>
              <a:rPr lang="ru-RU" sz="1800" dirty="0" smtClean="0"/>
              <a:t>Увязка с нормами гражданского законодательства </a:t>
            </a:r>
            <a:r>
              <a:rPr lang="ru-RU" sz="1800" dirty="0"/>
              <a:t>РФ (сейчас </a:t>
            </a:r>
            <a:r>
              <a:rPr lang="ru-RU" sz="1800" dirty="0" smtClean="0"/>
              <a:t>стандарты </a:t>
            </a:r>
            <a:r>
              <a:rPr lang="ru-RU" sz="1800" dirty="0" err="1" smtClean="0"/>
              <a:t>СРПП</a:t>
            </a:r>
            <a:r>
              <a:rPr lang="ru-RU" sz="1800" dirty="0" smtClean="0"/>
              <a:t> во </a:t>
            </a:r>
            <a:r>
              <a:rPr lang="ru-RU" sz="1800" dirty="0"/>
              <a:t>многом </a:t>
            </a:r>
            <a:r>
              <a:rPr lang="ru-RU" sz="1800" dirty="0" smtClean="0"/>
              <a:t>наследуют </a:t>
            </a:r>
            <a:r>
              <a:rPr lang="ru-RU" sz="1800" dirty="0"/>
              <a:t>положения из практики </a:t>
            </a:r>
            <a:r>
              <a:rPr lang="ru-RU" sz="1800" dirty="0" smtClean="0"/>
              <a:t>СССР, необходим, в частности, учет </a:t>
            </a:r>
            <a:r>
              <a:rPr lang="ru-RU" sz="1800" dirty="0"/>
              <a:t>норм гл. 6 разд. 1 ч. 1 и гл. 30, 38, 59 разд. 4 ч. 2 ГК </a:t>
            </a:r>
            <a:r>
              <a:rPr lang="ru-RU" sz="1800" dirty="0" smtClean="0"/>
              <a:t>РФ</a:t>
            </a:r>
            <a:r>
              <a:rPr lang="en-US" sz="1800" dirty="0" smtClean="0"/>
              <a:t>)</a:t>
            </a:r>
            <a:endParaRPr lang="ru-RU" sz="1800" dirty="0"/>
          </a:p>
          <a:p>
            <a:r>
              <a:rPr lang="ru-RU" sz="1800" dirty="0"/>
              <a:t>Увязка положений стандартов </a:t>
            </a:r>
            <a:r>
              <a:rPr lang="ru-RU" sz="1800" dirty="0" err="1"/>
              <a:t>СРПП</a:t>
            </a:r>
            <a:r>
              <a:rPr lang="ru-RU" sz="1800" dirty="0"/>
              <a:t> с нормами законодательства о техническом регулировании</a:t>
            </a:r>
          </a:p>
          <a:p>
            <a:r>
              <a:rPr lang="ru-RU" sz="1800" dirty="0" smtClean="0"/>
              <a:t>Корректировка </a:t>
            </a:r>
            <a:r>
              <a:rPr lang="ru-RU" sz="1800" dirty="0"/>
              <a:t>положений </a:t>
            </a:r>
            <a:r>
              <a:rPr lang="ru-RU" sz="1800" dirty="0" smtClean="0"/>
              <a:t>по видам </a:t>
            </a:r>
            <a:r>
              <a:rPr lang="ru-RU" sz="1800" dirty="0"/>
              <a:t>продукции, </a:t>
            </a:r>
            <a:r>
              <a:rPr lang="ru-RU" sz="1800" dirty="0" smtClean="0"/>
              <a:t>являющимся объектами стандартизации:</a:t>
            </a:r>
          </a:p>
          <a:p>
            <a:pPr marL="109728" indent="0">
              <a:buNone/>
            </a:pPr>
            <a:r>
              <a:rPr lang="ru-RU" sz="1500" dirty="0" smtClean="0"/>
              <a:t>- сейчас в </a:t>
            </a:r>
            <a:r>
              <a:rPr lang="ru-RU" sz="1500" dirty="0" err="1" smtClean="0"/>
              <a:t>СРПП</a:t>
            </a:r>
            <a:r>
              <a:rPr lang="ru-RU" sz="1500" dirty="0" smtClean="0"/>
              <a:t> используются </a:t>
            </a:r>
            <a:r>
              <a:rPr lang="ru-RU" sz="1500" dirty="0"/>
              <a:t>советские понятия «народнохозяйственная продукция»,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   «</a:t>
            </a:r>
            <a:r>
              <a:rPr lang="ru-RU" sz="1500" dirty="0"/>
              <a:t>товары народного потребления», «продукция производственно-технического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   назначения</a:t>
            </a:r>
            <a:r>
              <a:rPr lang="ru-RU" sz="1500" dirty="0"/>
              <a:t>», которые неудачно определены и не имеют правового статуса в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   законодательстве, например, возможно использование понятия </a:t>
            </a:r>
            <a:r>
              <a:rPr lang="ru-RU" sz="1500" dirty="0"/>
              <a:t>«</a:t>
            </a:r>
            <a:r>
              <a:rPr lang="ru-RU" sz="1500" dirty="0" smtClean="0"/>
              <a:t>продукция </a:t>
            </a:r>
            <a:br>
              <a:rPr lang="ru-RU" sz="1500" dirty="0" smtClean="0"/>
            </a:br>
            <a:r>
              <a:rPr lang="ru-RU" sz="1500" dirty="0" smtClean="0"/>
              <a:t>   машиностроения</a:t>
            </a:r>
            <a:r>
              <a:rPr lang="ru-RU" sz="1500" dirty="0"/>
              <a:t>, </a:t>
            </a:r>
            <a:r>
              <a:rPr lang="ru-RU" sz="1500" dirty="0" smtClean="0"/>
              <a:t>находящаяся </a:t>
            </a:r>
            <a:r>
              <a:rPr lang="ru-RU" sz="1500" dirty="0"/>
              <a:t>в гражданском обороте</a:t>
            </a:r>
            <a:r>
              <a:rPr lang="ru-RU" sz="1500" dirty="0" smtClean="0"/>
              <a:t>»</a:t>
            </a:r>
          </a:p>
          <a:p>
            <a:pPr marL="109728" indent="0">
              <a:buNone/>
            </a:pPr>
            <a:r>
              <a:rPr lang="ru-RU" sz="1500" dirty="0" smtClean="0"/>
              <a:t>- необходимы положения, учитывающие вновь появившиеся в обороте виды продукции: </a:t>
            </a:r>
            <a:br>
              <a:rPr lang="ru-RU" sz="1500" dirty="0" smtClean="0"/>
            </a:br>
            <a:r>
              <a:rPr lang="ru-RU" sz="1500" dirty="0" smtClean="0"/>
              <a:t>   электронные модели, документы и данные, </a:t>
            </a:r>
            <a:r>
              <a:rPr lang="ru-RU" sz="1500" dirty="0" err="1" smtClean="0"/>
              <a:t>киберфизические</a:t>
            </a:r>
            <a:r>
              <a:rPr lang="ru-RU" sz="1500" dirty="0" smtClean="0"/>
              <a:t> системы (полностью или </a:t>
            </a:r>
            <a:br>
              <a:rPr lang="ru-RU" sz="1500" dirty="0" smtClean="0"/>
            </a:br>
            <a:r>
              <a:rPr lang="ru-RU" sz="1500" dirty="0" smtClean="0"/>
              <a:t>   частично выполненные из программных средств) и т.п.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79296" cy="445589"/>
          </a:xfrm>
        </p:spPr>
        <p:txBody>
          <a:bodyPr vert="horz" wrap="square" lIns="84664" tIns="42332" rIns="84664" bIns="42332" rtlCol="0" anchor="ctr">
            <a:sp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lnSpc>
                <a:spcPct val="90000"/>
              </a:lnSpc>
            </a:pP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Пересмотр основных положений </a:t>
            </a:r>
            <a:r>
              <a:rPr lang="ru-RU" sz="2600" dirty="0" err="1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СРПП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(1)</a:t>
            </a:r>
            <a:endParaRPr lang="ru-RU" sz="2600" dirty="0">
              <a:solidFill>
                <a:schemeClr val="accent4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8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ru-RU" sz="1800" dirty="0" smtClean="0"/>
          </a:p>
          <a:p>
            <a:r>
              <a:rPr lang="ru-RU" sz="1800" dirty="0" smtClean="0"/>
              <a:t>Уточнение базовых понятий «заказчик», «разработчик», «изготовитель», «пользователь» (покупатель, получатель, потребитель, владелец, эксплуатант), тут много нюансов, которые не определены в </a:t>
            </a:r>
            <a:r>
              <a:rPr lang="ru-RU" sz="1800" dirty="0" err="1" smtClean="0"/>
              <a:t>СРПП</a:t>
            </a:r>
            <a:r>
              <a:rPr lang="ru-RU" sz="1800" dirty="0" smtClean="0"/>
              <a:t>, </a:t>
            </a:r>
            <a:r>
              <a:rPr lang="ru-RU" sz="1800" dirty="0" smtClean="0"/>
              <a:t>например</a:t>
            </a:r>
            <a:r>
              <a:rPr lang="ru-RU" sz="1800" dirty="0" smtClean="0"/>
              <a:t>, в гражданском праве не определена роль разработчика при продаже (поставке) и использовании (эксплуатации) продукции (упоминаются только покупатель, продавец и изготовитель)</a:t>
            </a:r>
          </a:p>
          <a:p>
            <a:r>
              <a:rPr lang="ru-RU" sz="1800" dirty="0" smtClean="0"/>
              <a:t>Обеспечение возможности </a:t>
            </a:r>
            <a:r>
              <a:rPr lang="ru-RU" sz="1800" dirty="0"/>
              <a:t>применения стандартов </a:t>
            </a:r>
            <a:r>
              <a:rPr lang="ru-RU" sz="1800" dirty="0" err="1"/>
              <a:t>СРПП</a:t>
            </a:r>
            <a:r>
              <a:rPr lang="ru-RU" sz="1800" dirty="0"/>
              <a:t> на определенных условиях в отношении </a:t>
            </a:r>
            <a:r>
              <a:rPr lang="ru-RU" sz="1800" dirty="0" smtClean="0"/>
              <a:t>«продукции машиностроения с ограниченным гражданским оборотом»</a:t>
            </a:r>
          </a:p>
          <a:p>
            <a:r>
              <a:rPr lang="ru-RU" sz="1800" dirty="0" smtClean="0"/>
              <a:t>Отражение особенностей продукции </a:t>
            </a:r>
            <a:r>
              <a:rPr lang="ru-RU" sz="1800" dirty="0"/>
              <a:t>для потребителей </a:t>
            </a:r>
            <a:r>
              <a:rPr lang="ru-RU" sz="1800" dirty="0" smtClean="0"/>
              <a:t>- физических </a:t>
            </a:r>
            <a:r>
              <a:rPr lang="ru-RU" sz="1800" dirty="0"/>
              <a:t>лиц, </a:t>
            </a:r>
            <a:r>
              <a:rPr lang="ru-RU" sz="1800" dirty="0" smtClean="0"/>
              <a:t>использующих товар </a:t>
            </a:r>
            <a:r>
              <a:rPr lang="ru-RU" sz="1800" dirty="0"/>
              <a:t>для личных, бытовых и иных подобных </a:t>
            </a:r>
            <a:r>
              <a:rPr lang="ru-RU" sz="1800" dirty="0" smtClean="0"/>
              <a:t>нужд </a:t>
            </a:r>
            <a:r>
              <a:rPr lang="ru-RU" sz="1800" dirty="0"/>
              <a:t>без цели извлечения </a:t>
            </a:r>
            <a:r>
              <a:rPr lang="ru-RU" sz="1800" dirty="0" smtClean="0"/>
              <a:t>прибыли, </a:t>
            </a:r>
            <a:r>
              <a:rPr lang="ru-RU" sz="1800" dirty="0"/>
              <a:t>и предпринимателей (в том числе организаций), использующих товар для ведения предпринимательской </a:t>
            </a:r>
            <a:r>
              <a:rPr lang="ru-RU" sz="1800" dirty="0" smtClean="0"/>
              <a:t>деятельности (эти </a:t>
            </a:r>
            <a:r>
              <a:rPr lang="ru-RU" sz="1800" dirty="0"/>
              <a:t>две группы лиц </a:t>
            </a:r>
            <a:r>
              <a:rPr lang="ru-RU" sz="1800" dirty="0" smtClean="0"/>
              <a:t>могут </a:t>
            </a:r>
            <a:r>
              <a:rPr lang="ru-RU" sz="1800" dirty="0"/>
              <a:t>приобретать </a:t>
            </a:r>
            <a:r>
              <a:rPr lang="ru-RU" sz="1800" dirty="0" smtClean="0"/>
              <a:t>одни и те же товары, в том числе сложную техническую продукцию)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3341"/>
            <a:ext cx="8579296" cy="445589"/>
          </a:xfrm>
        </p:spPr>
        <p:txBody>
          <a:bodyPr vert="horz" wrap="square" lIns="84664" tIns="42332" rIns="84664" bIns="42332" rtlCol="0" anchor="ctr">
            <a:sp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lnSpc>
                <a:spcPct val="90000"/>
              </a:lnSpc>
            </a:pP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Пересмотр основных положений </a:t>
            </a:r>
            <a:r>
              <a:rPr lang="ru-RU" sz="2600" dirty="0" err="1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СРПП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(2)</a:t>
            </a:r>
            <a:endParaRPr lang="ru-RU" sz="2600" dirty="0">
              <a:solidFill>
                <a:schemeClr val="accent4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72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32" y="8591"/>
            <a:ext cx="8604448" cy="805688"/>
          </a:xfrm>
        </p:spPr>
        <p:txBody>
          <a:bodyPr vert="horz" wrap="square" lIns="84664" tIns="42332" rIns="84664" bIns="42332" rtlCol="0" anchor="ctr">
            <a:sp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lnSpc>
                <a:spcPct val="90000"/>
              </a:lnSpc>
            </a:pP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Схема взаимосвязи </a:t>
            </a:r>
            <a:r>
              <a:rPr lang="ru-RU" sz="2600" dirty="0" err="1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СРПП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 другими комплексами стандартов</a:t>
            </a:r>
            <a:endParaRPr lang="ru-RU" sz="2600" dirty="0">
              <a:solidFill>
                <a:schemeClr val="accent4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250426" y="1556792"/>
            <a:ext cx="8623465" cy="4233376"/>
            <a:chOff x="250426" y="1067832"/>
            <a:chExt cx="8623465" cy="4233376"/>
          </a:xfrm>
        </p:grpSpPr>
        <p:sp>
          <p:nvSpPr>
            <p:cNvPr id="4" name="TextBox 3"/>
            <p:cNvSpPr txBox="1"/>
            <p:nvPr/>
          </p:nvSpPr>
          <p:spPr>
            <a:xfrm>
              <a:off x="250426" y="1067832"/>
              <a:ext cx="3889526" cy="2031325"/>
            </a:xfrm>
            <a:prstGeom prst="rect">
              <a:avLst/>
            </a:prstGeom>
            <a:solidFill>
              <a:schemeClr val="accent1">
                <a:alpha val="45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rtlCol="0" anchor="ctr" anchorCtr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sz="2000" b="1" dirty="0" smtClean="0"/>
                <a:t>Стандарты </a:t>
              </a:r>
              <a:r>
                <a:rPr lang="ru-RU" sz="2000" b="1" dirty="0" err="1" smtClean="0"/>
                <a:t>СРПП</a:t>
              </a:r>
              <a:endParaRPr lang="ru-RU" sz="2000" b="1" dirty="0" smtClean="0"/>
            </a:p>
            <a:p>
              <a:pPr marL="109728" lvl="0" indent="0">
                <a:lnSpc>
                  <a:spcPct val="150000"/>
                </a:lnSpc>
                <a:buNone/>
              </a:pPr>
              <a:r>
                <a:rPr lang="ru-RU" sz="1600" dirty="0" smtClean="0"/>
                <a:t>Группа 0 - Основные положения</a:t>
              </a:r>
              <a:endParaRPr lang="ru-RU" sz="1600" dirty="0"/>
            </a:p>
            <a:p>
              <a:pPr marL="109728" lvl="0" indent="0">
                <a:lnSpc>
                  <a:spcPct val="150000"/>
                </a:lnSpc>
                <a:buNone/>
              </a:pPr>
              <a:r>
                <a:rPr lang="ru-RU" sz="1600" dirty="0"/>
                <a:t>Группа </a:t>
              </a:r>
              <a:r>
                <a:rPr lang="ru-RU" sz="1600" dirty="0" smtClean="0"/>
                <a:t>1 </a:t>
              </a:r>
              <a:r>
                <a:rPr lang="ru-RU" sz="1600" dirty="0"/>
                <a:t>- </a:t>
              </a:r>
              <a:r>
                <a:rPr lang="ru-RU" sz="1600" dirty="0" smtClean="0"/>
                <a:t>Технологии</a:t>
              </a:r>
              <a:endParaRPr lang="ru-RU" sz="1600" dirty="0"/>
            </a:p>
            <a:p>
              <a:pPr marL="109728" lvl="0" indent="0">
                <a:lnSpc>
                  <a:spcPct val="150000"/>
                </a:lnSpc>
                <a:buNone/>
              </a:pPr>
              <a:r>
                <a:rPr lang="ru-RU" sz="1600" dirty="0"/>
                <a:t>Группа </a:t>
              </a:r>
              <a:r>
                <a:rPr lang="ru-RU" sz="1600" dirty="0" smtClean="0"/>
                <a:t>2 </a:t>
              </a:r>
              <a:r>
                <a:rPr lang="ru-RU" sz="1600" dirty="0"/>
                <a:t>- </a:t>
              </a:r>
              <a:r>
                <a:rPr lang="ru-RU" sz="1600" dirty="0" smtClean="0"/>
                <a:t>Порядок и процедуры</a:t>
              </a:r>
              <a:endParaRPr lang="ru-RU" sz="1600" dirty="0"/>
            </a:p>
            <a:p>
              <a:pPr marL="109728" lvl="0" indent="0">
                <a:lnSpc>
                  <a:spcPct val="150000"/>
                </a:lnSpc>
                <a:buNone/>
              </a:pPr>
              <a:r>
                <a:rPr lang="ru-RU" sz="1600" dirty="0"/>
                <a:t>Группа </a:t>
              </a:r>
              <a:r>
                <a:rPr lang="ru-RU" sz="1600" dirty="0" smtClean="0"/>
                <a:t>3 </a:t>
              </a:r>
              <a:r>
                <a:rPr lang="ru-RU" sz="1600" dirty="0"/>
                <a:t>- </a:t>
              </a:r>
              <a:r>
                <a:rPr lang="ru-RU" sz="1600" dirty="0" smtClean="0"/>
                <a:t>Прочие</a:t>
              </a:r>
              <a:endParaRPr lang="ru-RU" sz="20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07977" y="1905799"/>
              <a:ext cx="3765913" cy="923330"/>
            </a:xfrm>
            <a:prstGeom prst="rect">
              <a:avLst/>
            </a:prstGeom>
            <a:solidFill>
              <a:srgbClr val="B2B537">
                <a:alpha val="44706"/>
              </a:srgb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Стандарты на документацию и </a:t>
              </a:r>
            </a:p>
            <a:p>
              <a:pPr algn="ctr"/>
              <a:r>
                <a:rPr lang="ru-RU" dirty="0" smtClean="0"/>
                <a:t>иные формы данных</a:t>
              </a:r>
              <a:br>
                <a:rPr lang="ru-RU" dirty="0" smtClean="0"/>
              </a:br>
              <a:r>
                <a:rPr lang="ru-RU" dirty="0" smtClean="0"/>
                <a:t>(</a:t>
              </a:r>
              <a:r>
                <a:rPr lang="ru-RU" dirty="0" err="1" smtClean="0"/>
                <a:t>ЕСКД</a:t>
              </a:r>
              <a:r>
                <a:rPr lang="ru-RU" dirty="0" smtClean="0"/>
                <a:t>, </a:t>
              </a:r>
              <a:r>
                <a:rPr lang="ru-RU" dirty="0" err="1" smtClean="0"/>
                <a:t>ЕСТД</a:t>
              </a:r>
              <a:r>
                <a:rPr lang="ru-RU" dirty="0" smtClean="0"/>
                <a:t>, </a:t>
              </a:r>
              <a:r>
                <a:rPr lang="ru-RU" dirty="0" err="1" smtClean="0"/>
                <a:t>ЕСПД</a:t>
              </a:r>
              <a:r>
                <a:rPr lang="ru-RU" dirty="0" smtClean="0"/>
                <a:t>) 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07977" y="2998693"/>
              <a:ext cx="3765913" cy="923330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45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Стандарты на технологии </a:t>
              </a:r>
              <a:br>
                <a:rPr lang="ru-RU" dirty="0" smtClean="0"/>
              </a:br>
              <a:r>
                <a:rPr lang="ru-RU" dirty="0" smtClean="0"/>
                <a:t>управления процессами ЖЦ </a:t>
              </a:r>
              <a:br>
                <a:rPr lang="ru-RU" dirty="0" smtClean="0"/>
              </a:br>
              <a:r>
                <a:rPr lang="ru-RU" dirty="0" smtClean="0"/>
                <a:t>(</a:t>
              </a:r>
              <a:r>
                <a:rPr lang="ru-RU" dirty="0" err="1" smtClean="0"/>
                <a:t>ИЛП</a:t>
              </a:r>
              <a:r>
                <a:rPr lang="ru-RU" dirty="0" smtClean="0"/>
                <a:t>, УДИ, СУК/</a:t>
              </a:r>
              <a:r>
                <a:rPr lang="ru-RU" dirty="0" err="1" smtClean="0"/>
                <a:t>СМК</a:t>
              </a:r>
              <a:r>
                <a:rPr lang="ru-RU" dirty="0" smtClean="0"/>
                <a:t> и др.) 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76056" y="4100879"/>
              <a:ext cx="3797835" cy="1200329"/>
            </a:xfrm>
            <a:prstGeom prst="rect">
              <a:avLst/>
            </a:prstGeom>
            <a:solidFill>
              <a:schemeClr val="bg1">
                <a:lumMod val="65000"/>
                <a:alpha val="45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 smtClean="0"/>
                <a:t>Стандарты на виды продукции</a:t>
              </a:r>
              <a:br>
                <a:rPr lang="ru-RU" dirty="0" smtClean="0"/>
              </a:br>
              <a:r>
                <a:rPr lang="ru-RU" dirty="0" smtClean="0"/>
                <a:t>(железнодорожная, </a:t>
              </a:r>
              <a:br>
                <a:rPr lang="ru-RU" dirty="0" smtClean="0"/>
              </a:br>
              <a:r>
                <a:rPr lang="ru-RU" dirty="0" smtClean="0"/>
                <a:t>авиационная, космическая </a:t>
              </a:r>
              <a:br>
                <a:rPr lang="ru-RU" dirty="0" smtClean="0"/>
              </a:br>
              <a:r>
                <a:rPr lang="ru-RU" dirty="0" smtClean="0"/>
                <a:t>и иные виды техники) </a:t>
              </a:r>
              <a:endParaRPr lang="ru-RU" dirty="0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3995936" y="2492896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4572000" y="4653136"/>
              <a:ext cx="504056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4572000" y="2492896"/>
              <a:ext cx="0" cy="21602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987824" y="2132856"/>
              <a:ext cx="2120153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4283968" y="2132856"/>
              <a:ext cx="0" cy="12961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283968" y="3429000"/>
              <a:ext cx="828092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373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23317"/>
            <a:ext cx="8928992" cy="430993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ru-RU" sz="2200" dirty="0" smtClean="0"/>
              <a:t>ГОСТ Р 15.001-202Х </a:t>
            </a:r>
            <a:r>
              <a:rPr lang="ru-RU" sz="2200" dirty="0" err="1" smtClean="0"/>
              <a:t>СРПП</a:t>
            </a:r>
            <a:r>
              <a:rPr lang="ru-RU" sz="2200" dirty="0" smtClean="0"/>
              <a:t>. Основные положения (пересмотр </a:t>
            </a:r>
            <a:r>
              <a:rPr lang="ru-RU" sz="2200" dirty="0" smtClean="0"/>
              <a:t>групп стандартов и отдельных объектов и аспектов стандартизации с учетом </a:t>
            </a:r>
            <a:r>
              <a:rPr lang="ru-RU" sz="2200" dirty="0" smtClean="0"/>
              <a:t>пересмотра </a:t>
            </a:r>
            <a:br>
              <a:rPr lang="ru-RU" sz="2200" dirty="0" smtClean="0"/>
            </a:br>
            <a:r>
              <a:rPr lang="ru-RU" sz="2200" dirty="0" smtClean="0"/>
              <a:t>концепции </a:t>
            </a:r>
            <a:r>
              <a:rPr lang="ru-RU" sz="2200" dirty="0" err="1" smtClean="0"/>
              <a:t>СРПП</a:t>
            </a:r>
            <a:r>
              <a:rPr lang="ru-RU" sz="2200" dirty="0" smtClean="0"/>
              <a:t>) </a:t>
            </a:r>
          </a:p>
          <a:p>
            <a:pPr>
              <a:lnSpc>
                <a:spcPct val="110000"/>
              </a:lnSpc>
            </a:pPr>
            <a:r>
              <a:rPr lang="ru-RU" sz="2200" dirty="0"/>
              <a:t>ГОСТ Р </a:t>
            </a:r>
            <a:r>
              <a:rPr lang="ru-RU" sz="2200" dirty="0" smtClean="0"/>
              <a:t>15.ХХХ-202Х </a:t>
            </a:r>
            <a:r>
              <a:rPr lang="ru-RU" sz="2200" dirty="0" err="1"/>
              <a:t>СРПП</a:t>
            </a:r>
            <a:r>
              <a:rPr lang="ru-RU" sz="2200" dirty="0" smtClean="0"/>
              <a:t>. Управление процессами ЖЦ продукции. Основные положения </a:t>
            </a:r>
            <a:br>
              <a:rPr lang="ru-RU" sz="2200" dirty="0" smtClean="0"/>
            </a:br>
            <a:r>
              <a:rPr lang="ru-RU" sz="2200" dirty="0" smtClean="0"/>
              <a:t>(на основе </a:t>
            </a:r>
            <a:r>
              <a:rPr lang="ru-RU" sz="2200" dirty="0" smtClean="0"/>
              <a:t>ГОСТ </a:t>
            </a:r>
            <a:r>
              <a:rPr lang="ru-RU" sz="2200" dirty="0"/>
              <a:t>Р </a:t>
            </a:r>
            <a:r>
              <a:rPr lang="ru-RU" sz="2200" dirty="0" smtClean="0"/>
              <a:t>56135)</a:t>
            </a:r>
          </a:p>
          <a:p>
            <a:pPr>
              <a:lnSpc>
                <a:spcPct val="110000"/>
              </a:lnSpc>
            </a:pPr>
            <a:r>
              <a:rPr lang="ru-RU" sz="2200" dirty="0"/>
              <a:t>ГОСТ Р 15.ХХХ-202Х </a:t>
            </a:r>
            <a:r>
              <a:rPr lang="ru-RU" sz="2200" dirty="0" err="1"/>
              <a:t>СРПП</a:t>
            </a:r>
            <a:r>
              <a:rPr lang="ru-RU" sz="2200" dirty="0"/>
              <a:t>. Управление процессами ЖЦ продукции. </a:t>
            </a:r>
            <a:r>
              <a:rPr lang="ru-RU" sz="2200" dirty="0" smtClean="0"/>
              <a:t>Термины и определения</a:t>
            </a:r>
            <a:br>
              <a:rPr lang="ru-RU" sz="2200" dirty="0" smtClean="0"/>
            </a:br>
            <a:r>
              <a:rPr lang="ru-RU" sz="2200" dirty="0" smtClean="0"/>
              <a:t>(на основе ГОСТ </a:t>
            </a:r>
            <a:r>
              <a:rPr lang="ru-RU" sz="2200" dirty="0"/>
              <a:t>Р </a:t>
            </a:r>
            <a:r>
              <a:rPr lang="ru-RU" sz="2200" dirty="0" smtClean="0"/>
              <a:t>56136)</a:t>
            </a:r>
            <a:endParaRPr lang="ru-RU" sz="22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79296" cy="805688"/>
          </a:xfrm>
        </p:spPr>
        <p:txBody>
          <a:bodyPr vert="horz" wrap="square" lIns="84664" tIns="42332" rIns="84664" bIns="42332" rtlCol="0" anchor="ctr">
            <a:sp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lnSpc>
                <a:spcPct val="90000"/>
              </a:lnSpc>
            </a:pP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Возможные первоочередные стандарты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системы </a:t>
            </a:r>
            <a:r>
              <a:rPr lang="ru-RU" sz="2600" dirty="0" err="1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СРПП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Р)</a:t>
            </a:r>
          </a:p>
        </p:txBody>
      </p:sp>
    </p:spTree>
    <p:extLst>
      <p:ext uri="{BB962C8B-B14F-4D97-AF65-F5344CB8AC3E}">
        <p14:creationId xmlns:p14="http://schemas.microsoft.com/office/powerpoint/2010/main" val="232302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1009</TotalTime>
  <Words>478</Words>
  <Application>Microsoft Office PowerPoint</Application>
  <PresentationFormat>Экран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Lucida Sans Unicode</vt:lpstr>
      <vt:lpstr>Tahoma</vt:lpstr>
      <vt:lpstr>Verdana</vt:lpstr>
      <vt:lpstr>Wingdings 2</vt:lpstr>
      <vt:lpstr>Wingdings 3</vt:lpstr>
      <vt:lpstr>Открытая</vt:lpstr>
      <vt:lpstr>Направления работ  ПК-3 ТК 482    Годовое собрание ТК 482 25.10.2022</vt:lpstr>
      <vt:lpstr>Концепция развития системы СРПП (ГОСТ Р)</vt:lpstr>
      <vt:lpstr>Основанная на моделях системная инженерия (MBSE)</vt:lpstr>
      <vt:lpstr>Уточненная структура СРПП (ГОСТ Р)</vt:lpstr>
      <vt:lpstr>Пересмотр основных положений СРПП (1)</vt:lpstr>
      <vt:lpstr>Пересмотр основных положений СРПП (2)</vt:lpstr>
      <vt:lpstr>Схема взаимосвязи СРПП с другими комплексами стандартов</vt:lpstr>
      <vt:lpstr>Возможные первоочередные стандарты системы СРПП (ГОСТ Р)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работ  ПК-3 ТК 482    Годовое собрание ТК 482 25.10.2022</dc:title>
  <dc:creator>User</dc:creator>
  <cp:lastModifiedBy>User</cp:lastModifiedBy>
  <cp:revision>49</cp:revision>
  <dcterms:created xsi:type="dcterms:W3CDTF">2012-12-12T10:59:33Z</dcterms:created>
  <dcterms:modified xsi:type="dcterms:W3CDTF">2022-10-21T09:23:45Z</dcterms:modified>
</cp:coreProperties>
</file>